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89" r:id="rId1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8" Type="http://schemas.openxmlformats.org/officeDocument/2006/relationships/slide" Target="slides/slide7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a:extLst>
              <a:ext uri="{FF2B5EF4-FFF2-40B4-BE49-F238E27FC236}">
                <a16:creationId xmlns:a16="http://schemas.microsoft.com/office/drawing/2014/main" id="{D1341D0F-6009-B005-4785-4378ECA07DC1}"/>
              </a:ext>
            </a:extLst>
          </p:cNvPr>
          <p:cNvSpPr>
            <a:spLocks noChangeArrowheads="1" noTextEdit="1"/>
          </p:cNvSpPr>
          <p:nvPr>
            <p:ph type="sldImg"/>
          </p:nvPr>
        </p:nvSpPr>
        <p:spPr>
          <a:xfrm>
            <a:off x="1257300" y="692150"/>
            <a:ext cx="4483100" cy="3463925"/>
          </a:xfrm>
          <a:ln/>
        </p:spPr>
      </p:sp>
      <p:sp>
        <p:nvSpPr>
          <p:cNvPr id="1723395" name="Rectangle 3">
            <a:extLst>
              <a:ext uri="{FF2B5EF4-FFF2-40B4-BE49-F238E27FC236}">
                <a16:creationId xmlns:a16="http://schemas.microsoft.com/office/drawing/2014/main" id="{A936471A-4357-6EF0-15B2-2C33D85F6799}"/>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4.xml"/></Relationships>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Rectangle 2">
            <a:extLst>
              <a:ext uri="{FF2B5EF4-FFF2-40B4-BE49-F238E27FC236}">
                <a16:creationId xmlns:a16="http://schemas.microsoft.com/office/drawing/2014/main" id="{42F35D7B-E742-90FE-9BD9-7649A0110825}"/>
              </a:ext>
            </a:extLst>
          </p:cNvPr>
          <p:cNvSpPr>
            <a:spLocks noChangeArrowheads="1"/>
          </p:cNvSpPr>
          <p:nvPr/>
        </p:nvSpPr>
        <p:spPr bwMode="auto">
          <a:xfrm>
            <a:off x="1371795" y="121865"/>
            <a:ext cx="5891943"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2008 COV Organization and Membership</a:t>
            </a:r>
          </a:p>
        </p:txBody>
      </p:sp>
      <p:sp>
        <p:nvSpPr>
          <p:cNvPr id="1722371" name="Rectangle 3">
            <a:extLst>
              <a:ext uri="{FF2B5EF4-FFF2-40B4-BE49-F238E27FC236}">
                <a16:creationId xmlns:a16="http://schemas.microsoft.com/office/drawing/2014/main" id="{B803516A-7FD4-E0C4-16F3-AC44E6C97AA9}"/>
              </a:ext>
            </a:extLst>
          </p:cNvPr>
          <p:cNvSpPr>
            <a:spLocks noChangeArrowheads="1"/>
          </p:cNvSpPr>
          <p:nvPr/>
        </p:nvSpPr>
        <p:spPr bwMode="auto">
          <a:xfrm>
            <a:off x="387505" y="868473"/>
            <a:ext cx="8257334" cy="597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471488" indent="-457200">
              <a:defRPr sz="2400">
                <a:solidFill>
                  <a:schemeClr val="tx1"/>
                </a:solidFill>
                <a:latin typeface="Times New Roman" panose="02020603050405020304" pitchFamily="18" charset="0"/>
              </a:defRPr>
            </a:lvl1pPr>
            <a:lvl2pPr marL="917575"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marL="416041" indent="-403433" defTabSz="806867" eaLnBrk="0" fontAlgn="base" hangingPunct="0">
              <a:spcBef>
                <a:spcPct val="2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Chair:  Geri Richmond,** University of Oregon</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1:  AMO Sciences/Gas-Phase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Carl Lineberger,** University of Colorado (2002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a:t>
            </a:r>
            <a:r>
              <a:rPr lang="en-US" altLang="zh-CN" sz="1588" b="1">
                <a:solidFill>
                  <a:srgbClr val="FF0000"/>
                </a:solidFill>
                <a:latin typeface="Arial Narrow" panose="020B0606020202030204" pitchFamily="34" charset="0"/>
                <a:ea typeface="宋体" panose="02010600030101010101" pitchFamily="2" charset="-122"/>
              </a:rPr>
              <a:t>Tom Gallagher,</a:t>
            </a:r>
            <a:r>
              <a:rPr lang="en-US" altLang="zh-CN" sz="1588" b="1">
                <a:solidFill>
                  <a:srgbClr val="000000"/>
                </a:solidFill>
                <a:latin typeface="Arial Narrow" panose="020B0606020202030204" pitchFamily="34" charset="0"/>
                <a:ea typeface="宋体" panose="02010600030101010101" pitchFamily="2" charset="-122"/>
              </a:rPr>
              <a:t> University of Virginia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Anthony Johnson,** University of Maryland</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Kate Kirby,* Harvard-Smithsonian CFA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Arthur Suits,</a:t>
            </a:r>
            <a:r>
              <a:rPr lang="en-US" altLang="zh-CN" sz="1588" b="1">
                <a:solidFill>
                  <a:srgbClr val="000000"/>
                </a:solidFill>
                <a:latin typeface="Arial Narrow" panose="020B0606020202030204" pitchFamily="34" charset="0"/>
                <a:ea typeface="宋体" panose="02010600030101010101" pitchFamily="2" charset="-122"/>
              </a:rPr>
              <a:t> Wayne St.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Sotiris Xantheas,</a:t>
            </a:r>
            <a:r>
              <a:rPr lang="en-US" altLang="zh-CN" sz="1588" b="1">
                <a:solidFill>
                  <a:srgbClr val="000000"/>
                </a:solidFill>
                <a:latin typeface="Arial Narrow" panose="020B0606020202030204" pitchFamily="34" charset="0"/>
                <a:ea typeface="宋体" panose="02010600030101010101" pitchFamily="2" charset="-122"/>
              </a:rPr>
              <a:t> Pacific Northwest National Lab</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2:  Photochemistry/Condensed 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Peter Rossky, University of Texas (2005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Luis Echegoyen, NSF &amp; Clemson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Etsuko Fujita,</a:t>
            </a:r>
            <a:r>
              <a:rPr lang="en-US" altLang="zh-CN" sz="1588" b="1">
                <a:solidFill>
                  <a:srgbClr val="000000"/>
                </a:solidFill>
                <a:latin typeface="Arial Narrow" panose="020B0606020202030204" pitchFamily="34" charset="0"/>
                <a:ea typeface="宋体" panose="02010600030101010101" pitchFamily="2" charset="-122"/>
              </a:rPr>
              <a:t> Brookhaven National Laboratory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Devens Gust,</a:t>
            </a:r>
            <a:r>
              <a:rPr lang="en-US" altLang="zh-CN" sz="1588" b="1">
                <a:solidFill>
                  <a:srgbClr val="000000"/>
                </a:solidFill>
                <a:latin typeface="Arial Narrow" panose="020B0606020202030204" pitchFamily="34" charset="0"/>
                <a:ea typeface="宋体" panose="02010600030101010101" pitchFamily="2" charset="-122"/>
              </a:rPr>
              <a:t> Arizona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Sharon Hammes-Schiffer,* Pennsylvania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Thom Orlando,</a:t>
            </a:r>
            <a:r>
              <a:rPr lang="en-US" altLang="zh-CN" sz="1588" b="1">
                <a:solidFill>
                  <a:srgbClr val="000000"/>
                </a:solidFill>
                <a:latin typeface="Arial Narrow" panose="020B0606020202030204" pitchFamily="34" charset="0"/>
                <a:ea typeface="宋体" panose="02010600030101010101" pitchFamily="2" charset="-122"/>
              </a:rPr>
              <a:t> Georgia Tech</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3:  Catalysis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a:t>
            </a:r>
            <a:r>
              <a:rPr lang="en-US" altLang="zh-CN" sz="1588" b="1">
                <a:solidFill>
                  <a:srgbClr val="FF0000"/>
                </a:solidFill>
                <a:latin typeface="Arial Narrow" panose="020B0606020202030204" pitchFamily="34" charset="0"/>
                <a:ea typeface="宋体" panose="02010600030101010101" pitchFamily="2" charset="-122"/>
              </a:rPr>
              <a:t>Bruce Gates,*</a:t>
            </a:r>
            <a:r>
              <a:rPr lang="en-US" altLang="zh-CN" sz="1588" b="1">
                <a:solidFill>
                  <a:srgbClr val="000000"/>
                </a:solidFill>
                <a:latin typeface="Arial Narrow" panose="020B0606020202030204" pitchFamily="34" charset="0"/>
                <a:ea typeface="宋体" panose="02010600030101010101" pitchFamily="2" charset="-122"/>
              </a:rPr>
              <a:t> UC Davis</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Members:     </a:t>
            </a:r>
            <a:r>
              <a:rPr lang="en-US" altLang="zh-CN" sz="1588" b="1">
                <a:solidFill>
                  <a:srgbClr val="FF0000"/>
                </a:solidFill>
                <a:latin typeface="Arial Narrow" panose="020B0606020202030204" pitchFamily="34" charset="0"/>
                <a:ea typeface="宋体" panose="02010600030101010101" pitchFamily="2" charset="-122"/>
              </a:rPr>
              <a:t>Cynthia Friend,</a:t>
            </a:r>
            <a:r>
              <a:rPr lang="en-US" altLang="zh-CN" sz="1588" b="1">
                <a:solidFill>
                  <a:srgbClr val="000000"/>
                </a:solidFill>
                <a:latin typeface="Arial Narrow" panose="020B0606020202030204" pitchFamily="34" charset="0"/>
                <a:ea typeface="宋体" panose="02010600030101010101" pitchFamily="2" charset="-122"/>
              </a:rPr>
              <a:t> Harvard University (2005 COV)</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Horia Metiu, UC Santa Barbara</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Umit Ozkan,</a:t>
            </a:r>
            <a:r>
              <a:rPr lang="en-US" altLang="zh-CN" sz="1588" b="1">
                <a:solidFill>
                  <a:srgbClr val="000000"/>
                </a:solidFill>
                <a:latin typeface="Arial Narrow" panose="020B0606020202030204" pitchFamily="34" charset="0"/>
                <a:ea typeface="宋体" panose="02010600030101010101" pitchFamily="2" charset="-122"/>
              </a:rPr>
              <a:t> Ohio State University</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Simon Bare,* UOP LLC</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D. Michael Heinekey, University of Washington</a:t>
            </a:r>
          </a:p>
        </p:txBody>
      </p:sp>
      <p:sp>
        <p:nvSpPr>
          <p:cNvPr id="1722372" name="Text Box 4">
            <a:extLst>
              <a:ext uri="{FF2B5EF4-FFF2-40B4-BE49-F238E27FC236}">
                <a16:creationId xmlns:a16="http://schemas.microsoft.com/office/drawing/2014/main" id="{C21B62E0-5BCB-B102-CAE5-A0C799932AEF}"/>
              </a:ext>
            </a:extLst>
          </p:cNvPr>
          <p:cNvSpPr txBox="1">
            <a:spLocks noChangeArrowheads="1"/>
          </p:cNvSpPr>
          <p:nvPr/>
        </p:nvSpPr>
        <p:spPr bwMode="auto">
          <a:xfrm>
            <a:off x="6237475" y="5824258"/>
            <a:ext cx="2664512" cy="82541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Funded by CSGB Division</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*Current BESAC member</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**Past BESAC member</a:t>
            </a:r>
          </a:p>
        </p:txBody>
      </p:sp>
    </p:spTree>
  </p:cSld>
  <p:clrMapOvr>
    <a:masterClrMapping/>
  </p:clrMapOvr>
  <p:transition spd="med"/>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